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8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S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37"/>
  </p:normalViewPr>
  <p:slideViewPr>
    <p:cSldViewPr snapToGrid="0">
      <p:cViewPr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84D39-1012-B014-8732-960F8FAB8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9C36D-B363-A24E-1E7D-091C21E6C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5FA7F-D8FF-C60F-790C-C2EA534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1607F-AD48-969C-DEA4-BC3A1A76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1D2AE-E17F-2CC9-8D9F-160F7991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116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4E87-6996-FFA7-8918-376BADE8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9D771-ED0C-0281-3F94-1695FEE4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33449-1ECD-203F-7142-62DCEDCC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C3FEC-5BBB-ADAE-069F-9BAC7837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B0CF-F24C-C95F-CBA4-9084326C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66330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CB132-A2CB-9C66-F55B-B35945A48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FE854-A45D-3165-450A-540B0E6FD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AAC23-D9A3-6E1D-3342-F1C63234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5E855-06E4-E6DA-EEB7-2183A3F0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E28CF-54B9-A6C2-33D1-DC123BBC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9463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5A5B-C8A9-B21F-698F-DDDC1A4D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F8A0-C7FB-F7D1-9021-846007F95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FB89E-61B1-A535-D71C-870C5A29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87E2-B73C-0BF5-D011-D20B5DE0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ECAA-8334-C6B2-3103-D6460E4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2940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FB33-9060-348C-73E6-D77DD0D5D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75CE-27C4-CC83-4C72-224E573A8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BBF6-75C2-FE40-5F6C-A95C4D54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3E7A7-4F3B-9374-08EB-959B1986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13567-5616-06F0-745C-B0ED0BB9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412368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030E-7EDA-3A6E-32FF-15DC15E6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4B3C-4DB7-CCBF-9C39-33D9C6C4B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1F33-F00F-B0E0-04E4-25B03CC3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43617-1EDA-3D7E-6F3F-1B7ED34C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46580-5503-7B09-AE7E-7468BA2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1C99E-09D7-90EC-847B-808781C7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68703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6629-AAF3-4C7B-559D-32E21AEC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E4A5-8E05-5E52-1B0F-A18C80EE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81929-203C-39FE-ACDD-EFEA65AA0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5B0AE-86F8-7BA4-746C-5E07CBF18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2B154-F515-0EEE-FD89-E3F1F4B51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F479C-F0C9-1EA6-B552-6746CE4F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A3EF8-2836-C2CC-9901-0B0228B9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B0AB4-1EF2-A689-A7F9-F2C1E43E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37745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0871-426D-AA9B-E7EA-EFCDE450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C3C62-171A-066A-515E-803F8EE7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3AAA8-2AB4-6CE2-39DA-DC91F9D77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C72BC-F120-227C-484B-4FF4C89DB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1558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7E027-2171-EE8B-3DC4-BF2C91C3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A4FF7-5BA4-C80F-C328-4C75F2A1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6CDC3-E133-682E-5D37-2013FD19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97284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6F26-F226-190F-AE7D-3064E108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BCC8-D8B9-04FE-3E87-47B07C6E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CE709-5236-AFE6-EF3F-693152754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F86FB-2821-B8A7-07EC-C4C60AAD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2D2A-422B-BF18-8AE0-3D7F4D29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BE5DA-BB52-3D06-703E-F1081CA7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86331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D7CC4-F632-C80B-6FFD-D6C4A896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34BFD-3B2F-3187-2C11-6979D7FA6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0CEE3-55A3-97AD-7717-6B9E633D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976FA-E930-F38A-ACF2-922F4025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A91E1-EB94-32B2-95A7-91EB4561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832B5-B959-E32A-A3E4-4798B84C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262034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F4CC2-D417-2C01-98EA-2982A6AE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3FE1F-964C-CA40-EA47-A91E50C2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6D2AD-8885-F6E6-71E7-6D1C1BFE4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B4DE-5D80-5249-B5D2-194695BDB2EE}" type="datetimeFigureOut">
              <a:rPr lang="en-SC" smtClean="0"/>
              <a:t>07/17/2024</a:t>
            </a:fld>
            <a:endParaRPr lang="en-S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5722-7A43-ECBC-3D17-90AB7F6F1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25A2-C6A0-A3D0-E594-86B234731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C296-E040-7F4B-8F2D-D7292BB4742C}" type="slidenum">
              <a:rPr lang="en-SC" smtClean="0"/>
              <a:t>‹#›</a:t>
            </a:fld>
            <a:endParaRPr lang="en-SC"/>
          </a:p>
        </p:txBody>
      </p:sp>
    </p:spTree>
    <p:extLst>
      <p:ext uri="{BB962C8B-B14F-4D97-AF65-F5344CB8AC3E}">
        <p14:creationId xmlns:p14="http://schemas.microsoft.com/office/powerpoint/2010/main" val="195421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7B73D1-BFC0-102E-D34C-80A39A22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948" y="1268360"/>
            <a:ext cx="8308257" cy="3948863"/>
          </a:xfrm>
        </p:spPr>
        <p:txBody>
          <a:bodyPr>
            <a:normAutofit fontScale="90000"/>
          </a:bodyPr>
          <a:lstStyle/>
          <a:p>
            <a:br>
              <a:rPr lang="en-US" sz="8000" b="1" dirty="0"/>
            </a:br>
            <a:r>
              <a:rPr lang="en-US" sz="8000" b="1" dirty="0"/>
              <a:t>Memorandum of Understanding and Memorandum of Agreement</a:t>
            </a:r>
          </a:p>
        </p:txBody>
      </p:sp>
    </p:spTree>
    <p:extLst>
      <p:ext uri="{BB962C8B-B14F-4D97-AF65-F5344CB8AC3E}">
        <p14:creationId xmlns:p14="http://schemas.microsoft.com/office/powerpoint/2010/main" val="4664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6CCF1-B69B-B914-B363-EE69E74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75"/>
            <a:ext cx="8982692" cy="13190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LOCAL </a:t>
            </a:r>
            <a:r>
              <a:rPr lang="en-US" sz="5400" b="1" dirty="0" err="1"/>
              <a:t>MoUs</a:t>
            </a:r>
            <a:endParaRPr lang="en-US" sz="5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8A558A-5EF7-964A-FDA5-A2F1174C0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110" y="1663839"/>
            <a:ext cx="5839691" cy="4638882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/>
              <a:t>Air Seychelles</a:t>
            </a:r>
          </a:p>
          <a:p>
            <a:r>
              <a:rPr lang="en-US" sz="4600" dirty="0"/>
              <a:t>Central Bank Seychelles (CBS)</a:t>
            </a:r>
          </a:p>
          <a:p>
            <a:r>
              <a:rPr lang="en-US" sz="4600" dirty="0"/>
              <a:t>Enterprise Seychelles Agency (ESA)</a:t>
            </a:r>
          </a:p>
          <a:p>
            <a:r>
              <a:rPr lang="en-US" sz="4600" dirty="0"/>
              <a:t>Family Department </a:t>
            </a:r>
          </a:p>
          <a:p>
            <a:r>
              <a:rPr lang="en-US" sz="4600" dirty="0"/>
              <a:t>Island Biodiversity &amp; Conservation (IBC)</a:t>
            </a:r>
          </a:p>
          <a:p>
            <a:r>
              <a:rPr lang="en-US" sz="4600" dirty="0"/>
              <a:t>National Assembly Seychelles</a:t>
            </a:r>
          </a:p>
          <a:p>
            <a:r>
              <a:rPr lang="en-US" sz="4600" dirty="0" err="1"/>
              <a:t>Nouvobanq</a:t>
            </a:r>
            <a:r>
              <a:rPr lang="en-US" sz="4600" dirty="0"/>
              <a:t> (S.I.M.B.C Ltd)</a:t>
            </a:r>
          </a:p>
          <a:p>
            <a:r>
              <a:rPr lang="en-US" sz="4600" dirty="0"/>
              <a:t>Seychelles Broadcasting Corporation (SBC)</a:t>
            </a:r>
          </a:p>
          <a:p>
            <a:r>
              <a:rPr lang="en-US" sz="4600" dirty="0"/>
              <a:t>Seychelles Investment Board (SIB)</a:t>
            </a:r>
          </a:p>
          <a:p>
            <a:r>
              <a:rPr lang="en-US" sz="4600" dirty="0"/>
              <a:t>Seychelles Institute of Teachers Education (SITE)</a:t>
            </a:r>
          </a:p>
          <a:p>
            <a:r>
              <a:rPr lang="en-US" sz="4600" dirty="0"/>
              <a:t>Seychelles Island Foundation (SIF) </a:t>
            </a:r>
          </a:p>
          <a:p>
            <a:r>
              <a:rPr lang="en-US" sz="4600" dirty="0" err="1"/>
              <a:t>SilverPearl</a:t>
            </a:r>
            <a:r>
              <a:rPr lang="en-US" sz="4600" dirty="0"/>
              <a:t> Tours &amp; Travel</a:t>
            </a:r>
          </a:p>
          <a:p>
            <a:endParaRPr lang="en-US" sz="4600" dirty="0"/>
          </a:p>
          <a:p>
            <a:endParaRPr lang="en-US" sz="3100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BFA63D-C29E-3C93-BA9D-C36951B8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959"/>
            <a:ext cx="5744498" cy="4638882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/>
              <a:t>Seychelles National Institute for Culture, Heritage and the Arts (SNICHA)</a:t>
            </a:r>
          </a:p>
          <a:p>
            <a:r>
              <a:rPr lang="en-US" sz="4600" dirty="0"/>
              <a:t>Seychelles Prison Service (SPS)</a:t>
            </a:r>
          </a:p>
          <a:p>
            <a:r>
              <a:rPr lang="en-US" sz="4600" dirty="0"/>
              <a:t>Sustainability for Seychelles (S4S) &amp; </a:t>
            </a:r>
            <a:r>
              <a:rPr lang="en-US" sz="4600" dirty="0" err="1"/>
              <a:t>HSavy</a:t>
            </a:r>
            <a:r>
              <a:rPr lang="en-US" sz="4600" dirty="0"/>
              <a:t> Insurance Company Limited (HSI)</a:t>
            </a:r>
          </a:p>
          <a:p>
            <a:r>
              <a:rPr lang="en-US" sz="4600" dirty="0"/>
              <a:t>Terrestrial Restoration Action Society of Seychelles (TRASS)</a:t>
            </a:r>
          </a:p>
          <a:p>
            <a:r>
              <a:rPr lang="en-US" sz="4600" dirty="0"/>
              <a:t>The Hilton Seychelles Hotels</a:t>
            </a:r>
          </a:p>
          <a:p>
            <a:r>
              <a:rPr lang="en-US" sz="4600" dirty="0"/>
              <a:t>The Seychelles Institute of Art &amp; Design (SIAD)</a:t>
            </a:r>
          </a:p>
          <a:p>
            <a:r>
              <a:rPr lang="en-US" sz="4600" dirty="0"/>
              <a:t>The Seychelles Institute of Agriculture &amp; Horticulture (SIAH)</a:t>
            </a:r>
          </a:p>
          <a:p>
            <a:r>
              <a:rPr lang="en-US" sz="4600" dirty="0"/>
              <a:t>The Seychelles Police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6CCF1-B69B-B914-B363-EE69E74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32"/>
            <a:ext cx="8982692" cy="13190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LOCAL </a:t>
            </a:r>
            <a:r>
              <a:rPr lang="en-US" sz="5400" b="1" dirty="0" err="1"/>
              <a:t>MoAs</a:t>
            </a:r>
            <a:endParaRPr lang="en-US" sz="5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8A558A-5EF7-964A-FDA5-A2F1174C0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263" y="1663839"/>
            <a:ext cx="10644808" cy="453817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en-US" sz="3200" dirty="0"/>
              <a:t>Air Seychelles - Barter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Cable and Wireless Seychelles – Hackathon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Enterprise Seychelles Agency - SEEDS Capital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 err="1"/>
              <a:t>Nouvobanq</a:t>
            </a:r>
            <a:r>
              <a:rPr lang="en-GB" sz="3200" dirty="0"/>
              <a:t> (S.I.M.B.C Ltd) - Financial Awareness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Pillay R Group – Staff Welfare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Seychelles National Institute for Culture, Heritage and the Arts - Folktale database agreement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Seychelles Prison Service - Programme and Research Agreement</a:t>
            </a:r>
          </a:p>
          <a:p>
            <a:pPr marL="0" indent="0">
              <a:buNone/>
            </a:pPr>
            <a:endParaRPr lang="en-US" sz="4600" dirty="0"/>
          </a:p>
          <a:p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7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6CCF1-B69B-B914-B363-EE69E74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39" y="225474"/>
            <a:ext cx="8982692" cy="1319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INTERNATIONAL University </a:t>
            </a:r>
            <a:r>
              <a:rPr lang="en-US" sz="5400" b="1" dirty="0" err="1"/>
              <a:t>MoUs</a:t>
            </a:r>
            <a:endParaRPr lang="en-US" sz="5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BFA63D-C29E-3C93-BA9D-C36951B8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78" y="1777981"/>
            <a:ext cx="11439620" cy="4461860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Asia Pacific University (Malaysia)	</a:t>
            </a: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Örebro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University (Sweden)	</a:t>
            </a: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SEGi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University and Colleges (Malaysia)	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Thomas More University (Belgium)	</a:t>
            </a:r>
          </a:p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Service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Diocesain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de l’Education Catholique (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SeDEC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) (Mauritius)	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University of Bologna (Italy)	</a:t>
            </a: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L'Universite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de la Reunion (Reunion)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8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6CCF1-B69B-B914-B363-EE69E74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6" y="225474"/>
            <a:ext cx="8982692" cy="13190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INTERNATIONAL University </a:t>
            </a:r>
            <a:r>
              <a:rPr lang="en-US" sz="5400" b="1" dirty="0" err="1"/>
              <a:t>MoAs</a:t>
            </a:r>
            <a:endParaRPr lang="en-US" sz="54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BFA63D-C29E-3C93-BA9D-C36951B8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78" y="1874287"/>
            <a:ext cx="11439620" cy="4365554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Örebro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University Agreement (Sweden)	</a:t>
            </a:r>
          </a:p>
          <a:p>
            <a:r>
              <a:rPr lang="en-GB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Thomas More University Agreement (Belgium)	</a:t>
            </a:r>
          </a:p>
          <a:p>
            <a:r>
              <a:rPr lang="en-GB" dirty="0">
                <a:solidFill>
                  <a:srgbClr val="000000"/>
                </a:solidFill>
                <a:latin typeface="Arial Narrow" panose="020B0606020202030204" pitchFamily="34" charset="0"/>
              </a:rPr>
              <a:t>University of Mauritius - CISCO Networking Academy Agreement (Mauritius)</a:t>
            </a: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University of Mauritius Education Agreement (Mauritius)</a:t>
            </a:r>
          </a:p>
          <a:p>
            <a:pPr marL="0" indent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0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ED999-F0C6-13C8-0FF3-290572BCC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64042" b="8894"/>
          <a:stretch/>
        </p:blipFill>
        <p:spPr>
          <a:xfrm>
            <a:off x="11874" y="5217224"/>
            <a:ext cx="12184611" cy="164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5F6677-38F9-9233-685F-0698335D4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64674" y="555279"/>
            <a:ext cx="6310745" cy="6310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DFE74-59E8-B7EA-6DAD-1EFEC5078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4042" b="22987"/>
          <a:stretch/>
        </p:blipFill>
        <p:spPr>
          <a:xfrm rot="10800000">
            <a:off x="0" y="-8024"/>
            <a:ext cx="12215750" cy="98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760F2-E798-C2B2-B639-DDCFF9504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60" t="25490" r="13904" b="24955"/>
          <a:stretch/>
        </p:blipFill>
        <p:spPr>
          <a:xfrm>
            <a:off x="9820892" y="129274"/>
            <a:ext cx="2190997" cy="755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6CCF1-B69B-B914-B363-EE69E743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350830"/>
            <a:ext cx="8982692" cy="13190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Multilateral Agreements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4BFA63D-C29E-3C93-BA9D-C36951B8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078" y="1874287"/>
            <a:ext cx="11439620" cy="4365553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Agence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Universitaire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Francophonie (AUF) 	</a:t>
            </a:r>
          </a:p>
          <a:p>
            <a:r>
              <a:rPr lang="en-GB" dirty="0">
                <a:solidFill>
                  <a:srgbClr val="000000"/>
                </a:solidFill>
                <a:latin typeface="Arial Narrow" panose="020B0606020202030204" pitchFamily="34" charset="0"/>
              </a:rPr>
              <a:t>Commission </a:t>
            </a:r>
            <a:r>
              <a:rPr lang="en-GB" dirty="0" err="1">
                <a:solidFill>
                  <a:srgbClr val="000000"/>
                </a:solidFill>
                <a:latin typeface="Arial Narrow" panose="020B0606020202030204" pitchFamily="34" charset="0"/>
              </a:rPr>
              <a:t>d’Ocean</a:t>
            </a:r>
            <a:r>
              <a:rPr lang="en-GB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 Narrow" panose="020B0606020202030204" pitchFamily="34" charset="0"/>
              </a:rPr>
              <a:t>Indien</a:t>
            </a:r>
            <a:r>
              <a:rPr lang="en-GB" dirty="0">
                <a:solidFill>
                  <a:srgbClr val="000000"/>
                </a:solidFill>
                <a:latin typeface="Arial Narrow" panose="020B0606020202030204" pitchFamily="34" charset="0"/>
              </a:rPr>
              <a:t> (COI)</a:t>
            </a:r>
            <a:endParaRPr lang="en-GB" sz="2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Southern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rial Narrow" panose="020B0606020202030204" pitchFamily="34" charset="0"/>
              </a:rPr>
              <a:t>Afican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Regional Universities Association (SARUA)	</a:t>
            </a:r>
          </a:p>
          <a:p>
            <a:r>
              <a:rPr lang="en-GB" dirty="0">
                <a:solidFill>
                  <a:srgbClr val="000000"/>
                </a:solidFill>
                <a:latin typeface="Arial Narrow" panose="020B0606020202030204" pitchFamily="34" charset="0"/>
              </a:rPr>
              <a:t>The Association of Commonwealth Universities (ACU)</a:t>
            </a:r>
            <a:endParaRPr lang="en-US" sz="2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0" i="0" u="none" strike="noStrike" baseline="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800" b="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3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FF27ABAF72CC4889CB51F4171C2723" ma:contentTypeVersion="18" ma:contentTypeDescription="Create a new document." ma:contentTypeScope="" ma:versionID="05d677bee6b5dc8b2603ebc36aaa7bf7">
  <xsd:schema xmlns:xsd="http://www.w3.org/2001/XMLSchema" xmlns:xs="http://www.w3.org/2001/XMLSchema" xmlns:p="http://schemas.microsoft.com/office/2006/metadata/properties" xmlns:ns2="4f203d63-ecba-493a-92b1-21eb7d1de3ff" xmlns:ns3="fd6f6817-0ba2-47ba-b227-d41d6303f7a2" targetNamespace="http://schemas.microsoft.com/office/2006/metadata/properties" ma:root="true" ma:fieldsID="f38b58a6040f8603d68c09c413189868" ns2:_="" ns3:_="">
    <xsd:import namespace="4f203d63-ecba-493a-92b1-21eb7d1de3ff"/>
    <xsd:import namespace="fd6f6817-0ba2-47ba-b227-d41d6303f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03d63-ecba-493a-92b1-21eb7d1de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f28cd0-ed4e-4d34-9e5d-7834c1aa85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f6817-0ba2-47ba-b227-d41d6303f7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48cc0a3-c86d-41a5-b8b1-b37adc32d055}" ma:internalName="TaxCatchAll" ma:showField="CatchAllData" ma:web="fd6f6817-0ba2-47ba-b227-d41d6303f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048A1-F70C-42E0-82C4-418AF67A33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A9B17-8AE7-40A7-A1F4-3B22C6B5BF68}"/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342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 Memorandum of Understanding and Memorandum of Agreement</vt:lpstr>
      <vt:lpstr>LOCAL MoUs</vt:lpstr>
      <vt:lpstr>LOCAL MoAs</vt:lpstr>
      <vt:lpstr>INTERNATIONAL University MoUs</vt:lpstr>
      <vt:lpstr>INTERNATIONAL University MoAs</vt:lpstr>
      <vt:lpstr>Multilateral Agreements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Intern</dc:creator>
  <cp:lastModifiedBy>Dolivette Chang-ko</cp:lastModifiedBy>
  <cp:revision>6</cp:revision>
  <dcterms:created xsi:type="dcterms:W3CDTF">2023-06-23T06:08:28Z</dcterms:created>
  <dcterms:modified xsi:type="dcterms:W3CDTF">2024-07-17T10:32:00Z</dcterms:modified>
</cp:coreProperties>
</file>